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7"/>
  </p:notesMasterIdLst>
  <p:sldIdLst>
    <p:sldId id="256" r:id="rId2"/>
    <p:sldId id="1079" r:id="rId3"/>
    <p:sldId id="1080" r:id="rId4"/>
    <p:sldId id="309" r:id="rId5"/>
    <p:sldId id="307" r:id="rId6"/>
    <p:sldId id="327" r:id="rId7"/>
    <p:sldId id="796" r:id="rId8"/>
    <p:sldId id="801" r:id="rId9"/>
    <p:sldId id="308" r:id="rId10"/>
    <p:sldId id="659" r:id="rId11"/>
    <p:sldId id="577" r:id="rId12"/>
    <p:sldId id="797" r:id="rId13"/>
    <p:sldId id="1069" r:id="rId14"/>
    <p:sldId id="486" r:id="rId15"/>
    <p:sldId id="564" r:id="rId16"/>
    <p:sldId id="584" r:id="rId17"/>
    <p:sldId id="798" r:id="rId18"/>
    <p:sldId id="1054" r:id="rId19"/>
    <p:sldId id="1032" r:id="rId20"/>
    <p:sldId id="986" r:id="rId21"/>
    <p:sldId id="1055" r:id="rId22"/>
    <p:sldId id="664" r:id="rId23"/>
    <p:sldId id="666" r:id="rId24"/>
    <p:sldId id="667" r:id="rId25"/>
    <p:sldId id="485" r:id="rId26"/>
    <p:sldId id="802" r:id="rId27"/>
    <p:sldId id="314" r:id="rId28"/>
    <p:sldId id="794" r:id="rId29"/>
    <p:sldId id="800" r:id="rId30"/>
    <p:sldId id="1067" r:id="rId31"/>
    <p:sldId id="1068" r:id="rId32"/>
    <p:sldId id="790" r:id="rId33"/>
    <p:sldId id="792" r:id="rId34"/>
    <p:sldId id="799" r:id="rId35"/>
    <p:sldId id="320" r:id="rId36"/>
    <p:sldId id="803" r:id="rId37"/>
    <p:sldId id="328" r:id="rId38"/>
    <p:sldId id="490" r:id="rId39"/>
    <p:sldId id="1070" r:id="rId40"/>
    <p:sldId id="329" r:id="rId41"/>
    <p:sldId id="815" r:id="rId42"/>
    <p:sldId id="816" r:id="rId43"/>
    <p:sldId id="808" r:id="rId44"/>
    <p:sldId id="331" r:id="rId45"/>
    <p:sldId id="492" r:id="rId46"/>
    <p:sldId id="333" r:id="rId47"/>
    <p:sldId id="494" r:id="rId48"/>
    <p:sldId id="334" r:id="rId49"/>
    <p:sldId id="336" r:id="rId50"/>
    <p:sldId id="495" r:id="rId51"/>
    <p:sldId id="549" r:id="rId52"/>
    <p:sldId id="337" r:id="rId53"/>
    <p:sldId id="332" r:id="rId54"/>
    <p:sldId id="342" r:id="rId55"/>
    <p:sldId id="343" r:id="rId56"/>
    <p:sldId id="828" r:id="rId57"/>
    <p:sldId id="819" r:id="rId58"/>
    <p:sldId id="820" r:id="rId59"/>
    <p:sldId id="1071" r:id="rId60"/>
    <p:sldId id="353" r:id="rId61"/>
    <p:sldId id="795" r:id="rId62"/>
    <p:sldId id="354" r:id="rId63"/>
    <p:sldId id="501" r:id="rId64"/>
    <p:sldId id="817" r:id="rId65"/>
    <p:sldId id="818" r:id="rId66"/>
    <p:sldId id="345" r:id="rId67"/>
    <p:sldId id="536" r:id="rId68"/>
    <p:sldId id="435" r:id="rId69"/>
    <p:sldId id="344" r:id="rId70"/>
    <p:sldId id="321" r:id="rId71"/>
    <p:sldId id="1020" r:id="rId72"/>
    <p:sldId id="339" r:id="rId73"/>
    <p:sldId id="762" r:id="rId74"/>
    <p:sldId id="350" r:id="rId75"/>
    <p:sldId id="530" r:id="rId76"/>
    <p:sldId id="351" r:id="rId77"/>
    <p:sldId id="338" r:id="rId78"/>
    <p:sldId id="537" r:id="rId79"/>
    <p:sldId id="355" r:id="rId80"/>
    <p:sldId id="437" r:id="rId81"/>
    <p:sldId id="541" r:id="rId82"/>
    <p:sldId id="438" r:id="rId83"/>
    <p:sldId id="550" r:id="rId84"/>
    <p:sldId id="540" r:id="rId85"/>
    <p:sldId id="358" r:id="rId86"/>
    <p:sldId id="340" r:id="rId87"/>
    <p:sldId id="346" r:id="rId88"/>
    <p:sldId id="374" r:id="rId89"/>
    <p:sldId id="322" r:id="rId90"/>
    <p:sldId id="1029" r:id="rId91"/>
    <p:sldId id="809" r:id="rId92"/>
    <p:sldId id="821" r:id="rId93"/>
    <p:sldId id="810" r:id="rId94"/>
    <p:sldId id="1021" r:id="rId95"/>
    <p:sldId id="359" r:id="rId96"/>
    <p:sldId id="371" r:id="rId97"/>
    <p:sldId id="367" r:id="rId98"/>
    <p:sldId id="822" r:id="rId99"/>
    <p:sldId id="823" r:id="rId100"/>
    <p:sldId id="824" r:id="rId101"/>
    <p:sldId id="557" r:id="rId102"/>
    <p:sldId id="363" r:id="rId103"/>
    <p:sldId id="360" r:id="rId104"/>
    <p:sldId id="825" r:id="rId105"/>
    <p:sldId id="364" r:id="rId106"/>
    <p:sldId id="439" r:id="rId107"/>
    <p:sldId id="1056" r:id="rId108"/>
    <p:sldId id="547" r:id="rId109"/>
    <p:sldId id="766" r:id="rId110"/>
    <p:sldId id="373" r:id="rId111"/>
    <p:sldId id="763" r:id="rId112"/>
    <p:sldId id="767" r:id="rId113"/>
    <p:sldId id="773" r:id="rId114"/>
    <p:sldId id="775" r:id="rId115"/>
    <p:sldId id="838" r:id="rId116"/>
    <p:sldId id="826" r:id="rId117"/>
    <p:sldId id="827" r:id="rId118"/>
    <p:sldId id="813" r:id="rId119"/>
    <p:sldId id="814" r:id="rId120"/>
    <p:sldId id="829" r:id="rId121"/>
    <p:sldId id="830" r:id="rId122"/>
    <p:sldId id="831" r:id="rId123"/>
    <p:sldId id="832" r:id="rId124"/>
    <p:sldId id="1072" r:id="rId125"/>
    <p:sldId id="1073" r:id="rId126"/>
    <p:sldId id="833" r:id="rId127"/>
    <p:sldId id="834" r:id="rId128"/>
    <p:sldId id="835" r:id="rId129"/>
    <p:sldId id="836" r:id="rId130"/>
    <p:sldId id="1028" r:id="rId131"/>
    <p:sldId id="924" r:id="rId132"/>
    <p:sldId id="1022" r:id="rId133"/>
    <p:sldId id="971" r:id="rId134"/>
    <p:sldId id="925" r:id="rId135"/>
    <p:sldId id="973" r:id="rId136"/>
    <p:sldId id="981" r:id="rId137"/>
    <p:sldId id="926" r:id="rId138"/>
    <p:sldId id="929" r:id="rId139"/>
    <p:sldId id="982" r:id="rId140"/>
    <p:sldId id="983" r:id="rId141"/>
    <p:sldId id="974" r:id="rId142"/>
    <p:sldId id="936" r:id="rId143"/>
    <p:sldId id="1074" r:id="rId144"/>
    <p:sldId id="930" r:id="rId145"/>
    <p:sldId id="1003" r:id="rId146"/>
    <p:sldId id="1004" r:id="rId147"/>
    <p:sldId id="1005" r:id="rId148"/>
    <p:sldId id="931" r:id="rId149"/>
    <p:sldId id="933" r:id="rId150"/>
    <p:sldId id="935" r:id="rId151"/>
    <p:sldId id="1059" r:id="rId152"/>
    <p:sldId id="939" r:id="rId153"/>
    <p:sldId id="978" r:id="rId154"/>
    <p:sldId id="979" r:id="rId155"/>
    <p:sldId id="980" r:id="rId156"/>
    <p:sldId id="984" r:id="rId157"/>
    <p:sldId id="985" r:id="rId158"/>
    <p:sldId id="947" r:id="rId159"/>
    <p:sldId id="988" r:id="rId160"/>
    <p:sldId id="949" r:id="rId161"/>
    <p:sldId id="950" r:id="rId162"/>
    <p:sldId id="952" r:id="rId163"/>
    <p:sldId id="953" r:id="rId164"/>
    <p:sldId id="958" r:id="rId165"/>
    <p:sldId id="960" r:id="rId166"/>
    <p:sldId id="989" r:id="rId167"/>
    <p:sldId id="990" r:id="rId168"/>
    <p:sldId id="991" r:id="rId169"/>
    <p:sldId id="992" r:id="rId170"/>
    <p:sldId id="1033" r:id="rId171"/>
    <p:sldId id="1044" r:id="rId172"/>
    <p:sldId id="1035" r:id="rId173"/>
    <p:sldId id="1045" r:id="rId174"/>
    <p:sldId id="1047" r:id="rId175"/>
    <p:sldId id="1049" r:id="rId176"/>
    <p:sldId id="1048" r:id="rId177"/>
    <p:sldId id="323" r:id="rId178"/>
    <p:sldId id="1023" r:id="rId179"/>
    <p:sldId id="368" r:id="rId180"/>
    <p:sldId id="370" r:id="rId181"/>
    <p:sldId id="1006" r:id="rId182"/>
    <p:sldId id="1008" r:id="rId183"/>
    <p:sldId id="782" r:id="rId184"/>
    <p:sldId id="383" r:id="rId185"/>
    <p:sldId id="385" r:id="rId186"/>
    <p:sldId id="387" r:id="rId187"/>
    <p:sldId id="569" r:id="rId188"/>
    <p:sldId id="1065" r:id="rId189"/>
    <p:sldId id="1066" r:id="rId190"/>
    <p:sldId id="1078" r:id="rId191"/>
    <p:sldId id="388" r:id="rId192"/>
    <p:sldId id="975" r:id="rId193"/>
    <p:sldId id="977" r:id="rId194"/>
    <p:sldId id="993" r:id="rId195"/>
    <p:sldId id="994" r:id="rId196"/>
    <p:sldId id="1075" r:id="rId197"/>
    <p:sldId id="995" r:id="rId198"/>
    <p:sldId id="997" r:id="rId199"/>
    <p:sldId id="1076" r:id="rId200"/>
    <p:sldId id="1010" r:id="rId201"/>
    <p:sldId id="998" r:id="rId202"/>
    <p:sldId id="999" r:id="rId203"/>
    <p:sldId id="1000" r:id="rId204"/>
    <p:sldId id="1001" r:id="rId205"/>
    <p:sldId id="1002" r:id="rId206"/>
    <p:sldId id="839" r:id="rId207"/>
    <p:sldId id="1024" r:id="rId208"/>
    <p:sldId id="840" r:id="rId209"/>
    <p:sldId id="841" r:id="rId210"/>
    <p:sldId id="1009" r:id="rId211"/>
    <p:sldId id="842" r:id="rId212"/>
    <p:sldId id="843" r:id="rId213"/>
    <p:sldId id="844" r:id="rId214"/>
    <p:sldId id="845" r:id="rId215"/>
    <p:sldId id="846" r:id="rId216"/>
    <p:sldId id="847" r:id="rId217"/>
    <p:sldId id="849" r:id="rId218"/>
    <p:sldId id="850" r:id="rId219"/>
    <p:sldId id="851" r:id="rId220"/>
    <p:sldId id="1077" r:id="rId221"/>
    <p:sldId id="853" r:id="rId222"/>
    <p:sldId id="854" r:id="rId223"/>
    <p:sldId id="855" r:id="rId224"/>
    <p:sldId id="856" r:id="rId225"/>
    <p:sldId id="520" r:id="rId226"/>
    <p:sldId id="1025" r:id="rId227"/>
    <p:sldId id="411" r:id="rId228"/>
    <p:sldId id="412" r:id="rId229"/>
    <p:sldId id="415" r:id="rId230"/>
    <p:sldId id="523" r:id="rId231"/>
    <p:sldId id="533" r:id="rId232"/>
    <p:sldId id="413" r:id="rId233"/>
    <p:sldId id="777" r:id="rId234"/>
    <p:sldId id="1027" r:id="rId235"/>
    <p:sldId id="524" r:id="rId236"/>
    <p:sldId id="525" r:id="rId237"/>
    <p:sldId id="526" r:id="rId238"/>
    <p:sldId id="527" r:id="rId239"/>
    <p:sldId id="1036" r:id="rId240"/>
    <p:sldId id="1011" r:id="rId241"/>
    <p:sldId id="911" r:id="rId242"/>
    <p:sldId id="1026" r:id="rId243"/>
    <p:sldId id="912" r:id="rId244"/>
    <p:sldId id="913" r:id="rId245"/>
    <p:sldId id="923" r:id="rId246"/>
    <p:sldId id="916" r:id="rId247"/>
    <p:sldId id="917" r:id="rId248"/>
    <p:sldId id="919" r:id="rId249"/>
    <p:sldId id="922" r:id="rId250"/>
    <p:sldId id="643" r:id="rId251"/>
    <p:sldId id="695" r:id="rId252"/>
    <p:sldId id="660" r:id="rId253"/>
    <p:sldId id="682" r:id="rId254"/>
    <p:sldId id="644" r:id="rId255"/>
    <p:sldId id="680" r:id="rId256"/>
    <p:sldId id="679" r:id="rId257"/>
    <p:sldId id="683" r:id="rId258"/>
    <p:sldId id="681" r:id="rId259"/>
    <p:sldId id="694" r:id="rId260"/>
    <p:sldId id="693" r:id="rId261"/>
    <p:sldId id="646" r:id="rId262"/>
    <p:sldId id="661" r:id="rId263"/>
    <p:sldId id="1012" r:id="rId264"/>
    <p:sldId id="685" r:id="rId265"/>
    <p:sldId id="745" r:id="rId266"/>
    <p:sldId id="686" r:id="rId267"/>
    <p:sldId id="747" r:id="rId268"/>
    <p:sldId id="748" r:id="rId269"/>
    <p:sldId id="1013" r:id="rId270"/>
    <p:sldId id="687" r:id="rId271"/>
    <p:sldId id="750" r:id="rId272"/>
    <p:sldId id="1050" r:id="rId273"/>
    <p:sldId id="1014" r:id="rId274"/>
    <p:sldId id="1051" r:id="rId275"/>
    <p:sldId id="1015" r:id="rId276"/>
    <p:sldId id="1016" r:id="rId277"/>
    <p:sldId id="1052" r:id="rId278"/>
    <p:sldId id="1017" r:id="rId279"/>
    <p:sldId id="1053" r:id="rId280"/>
    <p:sldId id="857" r:id="rId281"/>
    <p:sldId id="1018" r:id="rId282"/>
    <p:sldId id="1019" r:id="rId283"/>
    <p:sldId id="867" r:id="rId284"/>
    <p:sldId id="868" r:id="rId285"/>
    <p:sldId id="869" r:id="rId286"/>
    <p:sldId id="870" r:id="rId287"/>
    <p:sldId id="871" r:id="rId288"/>
    <p:sldId id="872" r:id="rId289"/>
    <p:sldId id="873" r:id="rId290"/>
    <p:sldId id="874" r:id="rId291"/>
    <p:sldId id="875" r:id="rId292"/>
    <p:sldId id="876" r:id="rId293"/>
    <p:sldId id="877" r:id="rId294"/>
    <p:sldId id="878" r:id="rId295"/>
    <p:sldId id="879" r:id="rId296"/>
    <p:sldId id="880" r:id="rId297"/>
    <p:sldId id="881" r:id="rId298"/>
    <p:sldId id="882" r:id="rId299"/>
    <p:sldId id="883" r:id="rId300"/>
    <p:sldId id="884" r:id="rId301"/>
    <p:sldId id="885" r:id="rId302"/>
    <p:sldId id="886" r:id="rId303"/>
    <p:sldId id="887" r:id="rId304"/>
    <p:sldId id="888" r:id="rId305"/>
    <p:sldId id="889" r:id="rId306"/>
    <p:sldId id="890" r:id="rId307"/>
    <p:sldId id="892" r:id="rId308"/>
    <p:sldId id="893" r:id="rId309"/>
    <p:sldId id="894" r:id="rId310"/>
    <p:sldId id="895" r:id="rId311"/>
    <p:sldId id="896" r:id="rId312"/>
    <p:sldId id="1062" r:id="rId313"/>
    <p:sldId id="1063" r:id="rId314"/>
    <p:sldId id="1064" r:id="rId315"/>
    <p:sldId id="1061" r:id="rId316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06.xml"/><Relationship Id="rId13" Type="http://schemas.openxmlformats.org/officeDocument/2006/relationships/slide" Target="slide280.xml"/><Relationship Id="rId3" Type="http://schemas.openxmlformats.org/officeDocument/2006/relationships/slide" Target="slide165.xml"/><Relationship Id="rId7" Type="http://schemas.openxmlformats.org/officeDocument/2006/relationships/slide" Target="slide116.xml"/><Relationship Id="rId12" Type="http://schemas.openxmlformats.org/officeDocument/2006/relationships/slide" Target="slide261.xml"/><Relationship Id="rId2" Type="http://schemas.openxmlformats.org/officeDocument/2006/relationships/slide" Target="slide1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4.xml"/><Relationship Id="rId11" Type="http://schemas.openxmlformats.org/officeDocument/2006/relationships/slide" Target="slide250.xml"/><Relationship Id="rId5" Type="http://schemas.openxmlformats.org/officeDocument/2006/relationships/slide" Target="slide177.xml"/><Relationship Id="rId10" Type="http://schemas.openxmlformats.org/officeDocument/2006/relationships/slide" Target="slide241.xml"/><Relationship Id="rId4" Type="http://schemas.openxmlformats.org/officeDocument/2006/relationships/slide" Target="slide170.xml"/><Relationship Id="rId9" Type="http://schemas.openxmlformats.org/officeDocument/2006/relationships/slide" Target="slide225.xml"/><Relationship Id="rId14" Type="http://schemas.openxmlformats.org/officeDocument/2006/relationships/slide" Target="slide28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18.xml"/><Relationship Id="rId7" Type="http://schemas.openxmlformats.org/officeDocument/2006/relationships/slide" Target="slide64.xml"/><Relationship Id="rId12" Type="http://schemas.openxmlformats.org/officeDocument/2006/relationships/slide" Target="slide120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115.xml"/><Relationship Id="rId5" Type="http://schemas.openxmlformats.org/officeDocument/2006/relationships/slide" Target="slide25.xml"/><Relationship Id="rId10" Type="http://schemas.openxmlformats.org/officeDocument/2006/relationships/slide" Target="slide93.xml"/><Relationship Id="rId4" Type="http://schemas.openxmlformats.org/officeDocument/2006/relationships/slide" Target="slide22.xml"/><Relationship Id="rId9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receives a list of numerical values and returns the minimum, maximum, and average of those four values</a:t>
            </a:r>
            <a:endParaRPr lang="en-US" dirty="0"/>
          </a:p>
          <a:p>
            <a:r>
              <a:rPr lang="en-US" dirty="0" smtClean="0"/>
              <a:t>Then, print out those three returned values in the main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97536"/>
            <a:ext cx="8053431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sz="2800" dirty="0" smtClean="0"/>
              <a:t>In </a:t>
            </a:r>
            <a:r>
              <a:rPr lang="en-US" sz="2800" dirty="0" smtClean="0">
                <a:latin typeface="Courier"/>
              </a:rPr>
              <a:t>CustomFunctionsIntroduction.ipynb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4.7, pp. 54-55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9940" y="4346140"/>
            <a:ext cx="1215958" cy="128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8128932" cy="5102706"/>
          </a:xfrm>
        </p:spPr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programs: </a:t>
            </a:r>
            <a:r>
              <a:rPr lang="en-US" i="1" u="sng" dirty="0" smtClean="0"/>
              <a:t>development environments</a:t>
            </a:r>
          </a:p>
          <a:p>
            <a:pPr lvl="1"/>
            <a:r>
              <a:rPr lang="en-US" b="1" dirty="0"/>
              <a:t>Jupyter</a:t>
            </a:r>
          </a:p>
          <a:p>
            <a:pPr lvl="1"/>
            <a:r>
              <a:rPr lang="en-US" b="1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 smtClean="0"/>
              <a:t>IDLE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breakpoints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Can also view variable values in Variable Explorer window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r>
              <a:rPr lang="en-US" dirty="0" smtClean="0"/>
              <a:t>Can also view variable values in Variable Explorer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2063441"/>
            <a:ext cx="5358014" cy="45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Jupyter and Spyder retain variable definitions from all code that is executed</a:t>
            </a:r>
          </a:p>
          <a:p>
            <a:r>
              <a:rPr lang="en-US" dirty="0" smtClean="0"/>
              <a:t>Those definitions will be used when other code files (Spyder) and cells (Jupyter) are executed</a:t>
            </a:r>
          </a:p>
          <a:p>
            <a:r>
              <a:rPr lang="en-US" dirty="0" smtClean="0"/>
              <a:t>Open these files in Spyder: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x.py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128932" cy="5114488"/>
          </a:xfrm>
        </p:spPr>
        <p:txBody>
          <a:bodyPr/>
          <a:lstStyle/>
          <a:p>
            <a:r>
              <a:rPr lang="en-US" dirty="0" smtClean="0"/>
              <a:t>Programming language:</a:t>
            </a:r>
          </a:p>
          <a:p>
            <a:pPr lvl="1"/>
            <a:r>
              <a:rPr lang="en-US" dirty="0" smtClean="0"/>
              <a:t>Python </a:t>
            </a:r>
          </a:p>
          <a:p>
            <a:r>
              <a:rPr lang="en-US" dirty="0" smtClean="0"/>
              <a:t>Development environments</a:t>
            </a:r>
          </a:p>
          <a:p>
            <a:pPr lvl="1"/>
            <a:r>
              <a:rPr lang="en-US" dirty="0"/>
              <a:t>Jupyter</a:t>
            </a:r>
          </a:p>
          <a:p>
            <a:pPr lvl="1"/>
            <a:r>
              <a:rPr lang="en-US" dirty="0"/>
              <a:t>Spyder</a:t>
            </a:r>
          </a:p>
          <a:p>
            <a:r>
              <a:rPr lang="en-US" dirty="0" smtClean="0"/>
              <a:t>Anaconda</a:t>
            </a:r>
          </a:p>
          <a:p>
            <a:pPr lvl="1"/>
            <a:r>
              <a:rPr lang="en-US" dirty="0" smtClean="0"/>
              <a:t>Provides Jupyter and Spyder</a:t>
            </a:r>
          </a:p>
          <a:p>
            <a:pPr lvl="1"/>
            <a:r>
              <a:rPr lang="en-US" dirty="0" smtClean="0"/>
              <a:t>Links Jupyter and Spyder with Python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"/>
              </a:rPr>
              <a:t>myList[-2] = 9</a:t>
            </a:r>
          </a:p>
          <a:p>
            <a:r>
              <a:rPr lang="en-US" dirty="0"/>
              <a:t>Negative sign means relative position from the end of a list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list, doesn’t change old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a variable to catch results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1608"/>
            <a:ext cx="7772400" cy="4678363"/>
          </a:xfrm>
        </p:spPr>
        <p:txBody>
          <a:bodyPr/>
          <a:lstStyle/>
          <a:p>
            <a:r>
              <a:rPr lang="en-US" dirty="0" smtClean="0"/>
              <a:t>Complete the exercises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Lists.ipynb</a:t>
            </a:r>
            <a:r>
              <a:rPr lang="en-US" dirty="0" smtClean="0"/>
              <a:t> under the List Exercises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2378879"/>
            <a:ext cx="7853767" cy="3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10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10?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23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myList3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119357"/>
            <a:ext cx="1436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fi-FI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[[[0,1,2],[3,4,5],[6,7,8]],[[9,10,11],[12,13,14],[15,16,17]],[[18,19,20],[21,22,23],[24,25,26]]]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i="1" dirty="0" smtClean="0"/>
              <a:t>mutable</a:t>
            </a:r>
            <a:endParaRPr lang="en-US" dirty="0" smtClean="0"/>
          </a:p>
          <a:p>
            <a:pPr lvl="1"/>
            <a:r>
              <a:rPr lang="en-US" dirty="0" smtClean="0"/>
              <a:t>List values can be changed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 “Slice” of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Negative sign means relative position from the end of a list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Python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included in Anaconda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in Spyder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sum</a:t>
            </a:r>
            <a:r>
              <a:rPr lang="en-US" dirty="0"/>
              <a:t>, and average </a:t>
            </a:r>
            <a:r>
              <a:rPr lang="en-US" dirty="0" smtClean="0"/>
              <a:t>of the remaining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DeleteListElementFunctions.ipynb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3.X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8958"/>
            <a:ext cx="7772400" cy="5027205"/>
          </a:xfrm>
        </p:spPr>
        <p:txBody>
          <a:bodyPr/>
          <a:lstStyle/>
          <a:p>
            <a:r>
              <a:rPr lang="en-US" dirty="0" smtClean="0"/>
              <a:t>Not used as frequently as other data types</a:t>
            </a:r>
          </a:p>
          <a:p>
            <a:r>
              <a:rPr lang="en-US" dirty="0" smtClean="0"/>
              <a:t>These slides are for awareness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can be viewed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924818"/>
            <a:ext cx="5693302" cy="49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 </a:t>
            </a:r>
            <a:r>
              <a:rPr lang="en-US" dirty="0" smtClean="0"/>
              <a:t>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851711"/>
            <a:ext cx="3910519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3073" y="3062788"/>
            <a:ext cx="3090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/>
              <a:t> </a:t>
            </a:r>
            <a:r>
              <a:rPr lang="en-US" sz="3600" dirty="0" smtClean="0">
                <a:latin typeface="+mn-lt"/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loops </a:t>
            </a:r>
            <a:endParaRPr lang="en-US" sz="3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2D </a:t>
            </a: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</a:t>
            </a:r>
            <a:r>
              <a:rPr lang="en-US" dirty="0" smtClean="0"/>
              <a:t>powerful because they rapidly, repeatedly execute code</a:t>
            </a:r>
          </a:p>
          <a:p>
            <a:r>
              <a:rPr lang="en-US" dirty="0" smtClean="0"/>
              <a:t>Loops are key to rapid, repeated execution of </a:t>
            </a:r>
            <a:r>
              <a:rPr lang="en-US" i="1" dirty="0" smtClean="0"/>
              <a:t>code blocks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Execute code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i="1" dirty="0" smtClean="0"/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/>
              <a:t>Execute code </a:t>
            </a:r>
            <a:r>
              <a:rPr lang="en-US" dirty="0" smtClean="0"/>
              <a:t>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i="1" dirty="0" smtClean="0"/>
              <a:t>while</a:t>
            </a:r>
            <a:r>
              <a:rPr lang="en-US" dirty="0" smtClean="0"/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100"/>
              </a:spcBef>
            </a:pPr>
            <a:r>
              <a:rPr lang="en-US" dirty="0" smtClean="0"/>
              <a:t>Revise </a:t>
            </a:r>
            <a:r>
              <a:rPr lang="en-US" dirty="0"/>
              <a:t>the last program to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 smtClean="0"/>
          </a:p>
          <a:p>
            <a:pPr lvl="1">
              <a:spcBef>
                <a:spcPts val="10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32" y="2681897"/>
            <a:ext cx="6448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9" y="3352363"/>
            <a:ext cx="6701062" cy="30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Another approach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52" y="3471069"/>
            <a:ext cx="6232484" cy="2655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5479" y="4454554"/>
            <a:ext cx="981512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Loops—Summary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9501"/>
            <a:ext cx="7772400" cy="4678363"/>
          </a:xfrm>
        </p:spPr>
        <p:txBody>
          <a:bodyPr/>
          <a:lstStyle/>
          <a:p>
            <a:r>
              <a:rPr lang="en-US" dirty="0" smtClean="0"/>
              <a:t>Iterate directly through elements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Iterate using indices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loop through any </a:t>
            </a:r>
            <a:r>
              <a:rPr lang="en-US" i="1" u="sng" dirty="0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Many more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8145" y="1531864"/>
            <a:ext cx="4910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144" y="3287479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3584"/>
            <a:ext cx="7772400" cy="5182580"/>
          </a:xfrm>
        </p:spPr>
        <p:txBody>
          <a:bodyPr/>
          <a:lstStyle/>
          <a:p>
            <a:r>
              <a:rPr lang="en-US" dirty="0" smtClean="0"/>
              <a:t>Exercise 5.1, pg. 64-5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iris.py</a:t>
            </a:r>
            <a:r>
              <a:rPr lang="en-US" dirty="0" smtClean="0"/>
              <a:t> in Spyder and complete the two programs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9" y="2659058"/>
            <a:ext cx="6196518" cy="38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basic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2611"/>
          <a:stretch/>
        </p:blipFill>
        <p:spPr>
          <a:xfrm>
            <a:off x="3062327" y="4148044"/>
            <a:ext cx="4125139" cy="66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3850"/>
          <a:stretch/>
        </p:blipFill>
        <p:spPr>
          <a:xfrm>
            <a:off x="2293612" y="5293234"/>
            <a:ext cx="5895211" cy="5725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65218" y="1963006"/>
            <a:ext cx="4612001" cy="1886334"/>
            <a:chOff x="1409350" y="4633473"/>
            <a:chExt cx="4612001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409350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2496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244" y="5112757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2081" y="615047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181138" y="5834211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02591" y="5112757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5803" y="6147855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240635" y="5834211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542817" y="5361066"/>
            <a:ext cx="257783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0049" y="5357818"/>
            <a:ext cx="3106360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70685" y="4337069"/>
            <a:ext cx="156940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11174" y="4534218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4671709" y="4831020"/>
            <a:ext cx="203911" cy="530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0" idx="0"/>
          </p:cNvCxnSpPr>
          <p:nvPr/>
        </p:nvCxnSpPr>
        <p:spPr>
          <a:xfrm>
            <a:off x="3855390" y="4587828"/>
            <a:ext cx="2577839" cy="76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659" y="2170188"/>
            <a:ext cx="19287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Square brackets </a:t>
            </a:r>
            <a:br>
              <a:rPr lang="en-US" dirty="0" smtClean="0"/>
            </a:br>
            <a:r>
              <a:rPr lang="en-US" dirty="0" smtClean="0"/>
              <a:t>indicate that a </a:t>
            </a:r>
            <a:br>
              <a:rPr lang="en-US" dirty="0" smtClean="0"/>
            </a:br>
            <a:r>
              <a:rPr lang="en-US" dirty="0" smtClean="0"/>
              <a:t>list is being </a:t>
            </a:r>
            <a:br>
              <a:rPr lang="en-US" dirty="0" smtClean="0"/>
            </a:br>
            <a:r>
              <a:rPr lang="en-US" dirty="0" smtClean="0"/>
              <a:t>created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  <a:endCxn id="7" idx="1"/>
          </p:cNvCxnSpPr>
          <p:nvPr/>
        </p:nvCxnSpPr>
        <p:spPr>
          <a:xfrm flipV="1">
            <a:off x="3006392" y="2686281"/>
            <a:ext cx="658826" cy="8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94" y="3338924"/>
            <a:ext cx="2292873" cy="1693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2741172" y="5372788"/>
            <a:ext cx="5339268" cy="1067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8054502" cy="4997754"/>
          </a:xfrm>
        </p:spPr>
        <p:txBody>
          <a:bodyPr/>
          <a:lstStyle/>
          <a:p>
            <a:r>
              <a:rPr lang="en-US" dirty="0" smtClean="0"/>
              <a:t>Structure of list comprehension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57070" y="6053659"/>
            <a:ext cx="257783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94302" y="6050411"/>
            <a:ext cx="1514277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4080" y="4249008"/>
            <a:ext cx="130545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22548" y="4680406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3685962" y="4977208"/>
            <a:ext cx="901032" cy="1076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3394953" y="4499767"/>
            <a:ext cx="1256488" cy="155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83491" y="1447433"/>
            <a:ext cx="6820192" cy="1886334"/>
            <a:chOff x="1583491" y="1963006"/>
            <a:chExt cx="6820192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583491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04828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69385" y="2442290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6222" y="3480008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355279" y="3163744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076732" y="2442290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9944" y="3477388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414776" y="3163744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902604" y="2442290"/>
              <a:ext cx="2100743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9306" y="3478225"/>
              <a:ext cx="252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Boolean Filtering Logic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7" idx="0"/>
              <a:endCxn id="26" idx="2"/>
            </p:cNvCxnSpPr>
            <p:nvPr/>
          </p:nvCxnSpPr>
          <p:spPr>
            <a:xfrm flipH="1" flipV="1">
              <a:off x="6952976" y="3163744"/>
              <a:ext cx="108872" cy="314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547570" y="6045083"/>
            <a:ext cx="2357258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62123" y="4472369"/>
            <a:ext cx="1732407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4229944" y="4723128"/>
            <a:ext cx="2496255" cy="132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903"/>
            <a:ext cx="7772400" cy="49852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Same format as other boot camps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Competency test due Sunday 11:59 p.m.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Start on the exam any time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8:00 a.m. - 5:00 p.m., M-F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Lunch: noon – 1:00 p.m.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Course </a:t>
            </a:r>
            <a:r>
              <a:rPr lang="en-US" dirty="0" smtClean="0"/>
              <a:t>LMS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blackboard.wm.edu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Course name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Python Programming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Posted daily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Class videos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Homework solutions and discussion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6062" y="2920992"/>
            <a:ext cx="3393802" cy="41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7753" y="401260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lists in a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  <a:endCxn id="6" idx="2"/>
          </p:cNvCxnSpPr>
          <p:nvPr/>
        </p:nvCxnSpPr>
        <p:spPr>
          <a:xfrm flipV="1">
            <a:off x="3940592" y="3336587"/>
            <a:ext cx="82371" cy="676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</a:p>
          <a:p>
            <a:r>
              <a:rPr lang="en-US" dirty="0" smtClean="0"/>
              <a:t>Revisit previous problem of creating list of elements from 0 to 15, </a:t>
            </a:r>
            <a:r>
              <a:rPr lang="en-US" i="1" u="sng" dirty="0" smtClean="0"/>
              <a:t>except</a:t>
            </a:r>
            <a:r>
              <a:rPr lang="en-US" dirty="0" smtClean="0"/>
              <a:t>  2, 5, 7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logic in list comprehension: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100, selecting only </a:t>
            </a:r>
            <a:r>
              <a:rPr lang="en-US" dirty="0"/>
              <a:t>those which are </a:t>
            </a:r>
            <a:r>
              <a:rPr lang="en-US" dirty="0" smtClean="0"/>
              <a:t>multiples </a:t>
            </a:r>
            <a:r>
              <a:rPr lang="en-US" dirty="0"/>
              <a:t>of </a:t>
            </a:r>
            <a:r>
              <a:rPr lang="en-US" dirty="0" smtClean="0"/>
              <a:t>5, and </a:t>
            </a:r>
            <a:r>
              <a:rPr lang="en-US" dirty="0"/>
              <a:t>includes the square of </a:t>
            </a:r>
            <a:r>
              <a:rPr lang="en-US" dirty="0" smtClean="0"/>
              <a:t>those </a:t>
            </a:r>
            <a:r>
              <a:rPr lang="en-US" dirty="0"/>
              <a:t>integers in </a:t>
            </a:r>
            <a:r>
              <a:rPr lang="en-US" dirty="0" smtClean="0"/>
              <a:t>the new list. </a:t>
            </a:r>
          </a:p>
          <a:p>
            <a:pPr lvl="1"/>
            <a:r>
              <a:rPr lang="en-US" dirty="0" smtClean="0"/>
              <a:t>Another way: create a list of the squares of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63762"/>
            <a:ext cx="8229600" cy="502458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/>
              <a:t>Tuple elements </a:t>
            </a:r>
            <a:r>
              <a:rPr lang="en-US" dirty="0" smtClean="0"/>
              <a:t>values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Iterable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Can use in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014912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tuple values using indices, as you do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642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</a:t>
            </a:r>
          </a:p>
          <a:p>
            <a:pPr lvl="1"/>
            <a:r>
              <a:rPr lang="en-US" dirty="0" smtClean="0"/>
              <a:t>BUAD </a:t>
            </a:r>
            <a:r>
              <a:rPr lang="en-US" dirty="0"/>
              <a:t>502C </a:t>
            </a:r>
            <a:r>
              <a:rPr lang="en-US" dirty="0" smtClean="0"/>
              <a:t>Python </a:t>
            </a:r>
            <a:r>
              <a:rPr lang="en-US" dirty="0"/>
              <a:t>Programming (CRN 31789)</a:t>
            </a:r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would you use lists?</a:t>
            </a:r>
          </a:p>
          <a:p>
            <a:r>
              <a:rPr lang="en-US" dirty="0" smtClean="0"/>
              <a:t>When would you use tuples?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represent in successive iterations?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0946" y="314065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k,v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print(k,':',v)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9702" y="2235272"/>
            <a:ext cx="2334638" cy="31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8073958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Values in the list will be the keys</a:t>
            </a:r>
          </a:p>
          <a:p>
            <a:pPr lvl="1"/>
            <a:r>
              <a:rPr lang="en-US" dirty="0" smtClean="0"/>
              <a:t>Dictionary values will be the counts of those keys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50531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More succinct?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3117570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Jupyter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Parentheses must contain a single string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 conversion and concatenation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folder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60" y="4840448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058493"/>
            <a:ext cx="1080782" cy="16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Formatting Numerical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9901"/>
            <a:ext cx="7772400" cy="501042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Wireless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W-</a:t>
            </a:r>
            <a:r>
              <a:rPr lang="en-US" dirty="0" err="1" smtClean="0">
                <a:latin typeface="Courier"/>
              </a:rPr>
              <a:t>M_Wireless_Encrypted</a:t>
            </a:r>
            <a:endParaRPr lang="en-US" dirty="0" smtClean="0">
              <a:latin typeface="Courier"/>
            </a:endParaRPr>
          </a:p>
          <a:p>
            <a:pPr lvl="1">
              <a:spcBef>
                <a:spcPts val="200"/>
              </a:spcBef>
            </a:pPr>
            <a:r>
              <a:rPr lang="en-US" dirty="0" smtClean="0"/>
              <a:t>Transitioning to </a:t>
            </a:r>
            <a:r>
              <a:rPr lang="en-US" dirty="0" err="1" smtClean="0">
                <a:latin typeface="Courier"/>
              </a:rPr>
              <a:t>eduroam</a:t>
            </a:r>
            <a:endParaRPr lang="en-US" dirty="0" smtClean="0">
              <a:latin typeface="Courier"/>
            </a:endParaRPr>
          </a:p>
          <a:p>
            <a:pPr>
              <a:spcBef>
                <a:spcPts val="200"/>
              </a:spcBef>
            </a:pPr>
            <a:r>
              <a:rPr lang="en-US" dirty="0" smtClean="0"/>
              <a:t>Ethernet cable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Ethernet jacks near many seats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Authentication required for both modes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Go to </a:t>
            </a:r>
            <a:r>
              <a:rPr lang="en-US" dirty="0" smtClean="0">
                <a:latin typeface="Courier"/>
              </a:rPr>
              <a:t>connect.wm.edu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W/wireless this will install </a:t>
            </a:r>
            <a:r>
              <a:rPr lang="en-US" dirty="0" err="1" smtClean="0">
                <a:latin typeface="Courier"/>
              </a:rPr>
              <a:t>eduroam</a:t>
            </a:r>
            <a:r>
              <a:rPr lang="en-US" dirty="0" smtClean="0"/>
              <a:t> software</a:t>
            </a:r>
            <a:endParaRPr lang="en-US" dirty="0" smtClean="0">
              <a:latin typeface="Courier"/>
            </a:endParaRPr>
          </a:p>
          <a:p>
            <a:pPr>
              <a:spcBef>
                <a:spcPts val="200"/>
              </a:spcBef>
            </a:pPr>
            <a:r>
              <a:rPr lang="en-US" dirty="0" smtClean="0"/>
              <a:t>Recommendation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Get and use a 3-foot </a:t>
            </a:r>
            <a:r>
              <a:rPr lang="en-US" dirty="0"/>
              <a:t>E</a:t>
            </a:r>
            <a:r>
              <a:rPr lang="en-US" dirty="0" smtClean="0"/>
              <a:t>thernet cable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Wireless antenna traffic can be congested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Amazon.com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Esc+x</a:t>
            </a:r>
            <a:r>
              <a:rPr lang="en-US" dirty="0" smtClean="0"/>
              <a:t>: delete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Esc+a</a:t>
            </a:r>
            <a:r>
              <a:rPr lang="en-US" dirty="0" smtClean="0"/>
              <a:t>: insert cell </a:t>
            </a:r>
            <a:r>
              <a:rPr lang="en-US" i="1" u="sng" dirty="0" smtClean="0"/>
              <a:t>a</a:t>
            </a:r>
            <a:r>
              <a:rPr lang="en-US" dirty="0" smtClean="0"/>
              <a:t>bove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Esc+b</a:t>
            </a:r>
            <a:r>
              <a:rPr lang="en-US" dirty="0" smtClean="0"/>
              <a:t>: </a:t>
            </a:r>
            <a:r>
              <a:rPr lang="en-US" dirty="0"/>
              <a:t>insert cell </a:t>
            </a:r>
            <a:r>
              <a:rPr lang="en-US" i="1" u="sng" dirty="0" smtClean="0"/>
              <a:t>b</a:t>
            </a:r>
            <a:r>
              <a:rPr lang="en-US" dirty="0" smtClean="0"/>
              <a:t>elow </a:t>
            </a:r>
            <a:r>
              <a:rPr lang="en-US" dirty="0"/>
              <a:t>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 (and Replace)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Ctrl+F</a:t>
            </a:r>
            <a:r>
              <a:rPr lang="en-US" dirty="0" smtClean="0"/>
              <a:t>: works for finding but no replace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850"/>
            <a:ext cx="8229600" cy="47923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to execute 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72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9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 notebook</a:t>
            </a:r>
          </a:p>
          <a:p>
            <a:pPr lvl="1"/>
            <a:r>
              <a:rPr lang="en-US" dirty="0" smtClean="0"/>
              <a:t>Save notebook</a:t>
            </a:r>
          </a:p>
          <a:p>
            <a:pPr lvl="1"/>
            <a:r>
              <a:rPr lang="en-US" dirty="0" smtClean="0"/>
              <a:t>Go to the initial </a:t>
            </a:r>
            <a:r>
              <a:rPr lang="en-US" dirty="0" err="1" smtClean="0"/>
              <a:t>Jupyter</a:t>
            </a:r>
            <a:r>
              <a:rPr lang="en-US" dirty="0" smtClean="0"/>
              <a:t> browser window </a:t>
            </a:r>
          </a:p>
          <a:p>
            <a:pPr lvl="1"/>
            <a:r>
              <a:rPr lang="en-US" dirty="0" smtClean="0"/>
              <a:t>Check the box next to the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Close notebook browser tab</a:t>
            </a:r>
          </a:p>
          <a:p>
            <a:r>
              <a:rPr lang="en-US" dirty="0" smtClean="0"/>
              <a:t>Close </a:t>
            </a:r>
            <a:r>
              <a:rPr lang="en-US" dirty="0" err="1" smtClean="0"/>
              <a:t>Jupyter</a:t>
            </a:r>
            <a:endParaRPr lang="en-US" dirty="0"/>
          </a:p>
          <a:p>
            <a:pPr lvl="1"/>
            <a:r>
              <a:rPr lang="en-US" dirty="0" smtClean="0"/>
              <a:t>Follow instructions above for all notebooks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"/>
              </a:rPr>
              <a:t>Quit</a:t>
            </a:r>
            <a:r>
              <a:rPr lang="en-US" dirty="0" smtClean="0"/>
              <a:t> on home </a:t>
            </a:r>
            <a:r>
              <a:rPr lang="en-US" dirty="0" err="1" smtClean="0"/>
              <a:t>Jupyter</a:t>
            </a:r>
            <a:r>
              <a:rPr lang="en-US" dirty="0" smtClean="0"/>
              <a:t>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</a:t>
            </a:r>
            <a:r>
              <a:rPr lang="en-US" dirty="0"/>
              <a:t>to shut down </a:t>
            </a:r>
            <a:r>
              <a:rPr lang="en-US" dirty="0" smtClean="0"/>
              <a:t>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</a:p>
          <a:p>
            <a:pPr lvl="1"/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Python automatically makes a variable the correct type depending on what data you assign to it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Unlike other programming languages where you need to declare variable types before you can assign data to them.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Please respond at: </a:t>
            </a:r>
            <a:r>
              <a:rPr lang="en-US" dirty="0" smtClean="0">
                <a:latin typeface="Courier"/>
              </a:rPr>
              <a:t>pollev.com/</a:t>
            </a:r>
            <a:r>
              <a:rPr lang="en-US" dirty="0" err="1" smtClean="0">
                <a:latin typeface="Courier"/>
              </a:rPr>
              <a:t>jrbrad</a:t>
            </a:r>
            <a:endParaRPr lang="en-US" dirty="0" smtClean="0">
              <a:latin typeface="Courier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What </a:t>
            </a:r>
            <a:r>
              <a:rPr lang="en-US" dirty="0"/>
              <a:t>data type is 2.71828?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</a:pPr>
            <a:r>
              <a:rPr lang="en-US" dirty="0"/>
              <a:t>What data type is 21?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Please respond at: </a:t>
            </a:r>
            <a:r>
              <a:rPr lang="en-US" dirty="0">
                <a:latin typeface="Courier"/>
              </a:rPr>
              <a:t>pollev.com/</a:t>
            </a:r>
            <a:r>
              <a:rPr lang="en-US" dirty="0" err="1">
                <a:latin typeface="Courier"/>
              </a:rPr>
              <a:t>jrbrad</a:t>
            </a:r>
            <a:endParaRPr lang="en-US" dirty="0">
              <a:latin typeface="Courier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What </a:t>
            </a:r>
            <a:r>
              <a:rPr lang="en-US" dirty="0"/>
              <a:t>data type is 21.?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(String)</a:t>
            </a:r>
          </a:p>
          <a:p>
            <a:pPr>
              <a:spcBef>
                <a:spcPts val="0"/>
              </a:spcBef>
            </a:pPr>
            <a:r>
              <a:rPr lang="en-US" dirty="0"/>
              <a:t>What data type is 'Hello World!'?</a:t>
            </a:r>
          </a:p>
          <a:p>
            <a:pPr lvl="1">
              <a:spcBef>
                <a:spcPts val="0"/>
              </a:spcBef>
            </a:pPr>
            <a:r>
              <a:rPr lang="en-US" dirty="0"/>
              <a:t>bool (Boolean)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int (Integer)</a:t>
            </a:r>
          </a:p>
          <a:p>
            <a:pPr lvl="1">
              <a:spcBef>
                <a:spcPts val="0"/>
              </a:spcBef>
            </a:pPr>
            <a:r>
              <a:rPr lang="en-US" dirty="0"/>
              <a:t>float (Floating Point)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sometimes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If you invest $1 at a </a:t>
            </a:r>
            <a:r>
              <a:rPr lang="en-US" dirty="0"/>
              <a:t>compounded annual interest </a:t>
            </a:r>
            <a:r>
              <a:rPr lang="en-US" dirty="0" smtClean="0"/>
              <a:t>rate of 7%, then what is the investment’s value after  10 years?</a:t>
            </a:r>
          </a:p>
          <a:p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Concatenate these two strings: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'World!'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977930" cy="4906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</a:t>
            </a:r>
            <a:r>
              <a:rPr lang="en-US" dirty="0"/>
              <a:t>made from left to </a:t>
            </a:r>
            <a:r>
              <a:rPr lang="en-US" dirty="0" smtClean="0"/>
              <a:t>right, possibly in multiple passes, in this order: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2"/>
            <a:r>
              <a:rPr lang="en-US" dirty="0" smtClean="0"/>
              <a:t>Statements in inner parentheses are computed before outer parenthetical statements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2"/>
            <a:r>
              <a:rPr lang="en-US" dirty="0" smtClean="0"/>
              <a:t>Addition/Subtraction</a:t>
            </a:r>
          </a:p>
          <a:p>
            <a:r>
              <a:rPr lang="en-US" dirty="0" smtClean="0"/>
              <a:t>Parentheses are used to force the correct order of operations when they wouldn’t occur naturally.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 (image from Severance book)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2" y="2367675"/>
            <a:ext cx="5282480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Please respond at: </a:t>
            </a:r>
            <a:r>
              <a:rPr lang="en-US" dirty="0">
                <a:latin typeface="Courier"/>
              </a:rPr>
              <a:t>pollev.com/</a:t>
            </a:r>
            <a:r>
              <a:rPr lang="en-US" dirty="0" err="1">
                <a:latin typeface="Courier"/>
              </a:rPr>
              <a:t>jrbrad</a:t>
            </a:r>
            <a:endParaRPr lang="en-US" dirty="0">
              <a:latin typeface="Courier"/>
            </a:endParaRPr>
          </a:p>
          <a:p>
            <a:r>
              <a:rPr lang="en-US" dirty="0" smtClean="0"/>
              <a:t>Assume </a:t>
            </a:r>
            <a:r>
              <a:rPr lang="en-US" dirty="0"/>
              <a:t>that you are writing a computer program that requires that requires a variable </a:t>
            </a:r>
            <a:r>
              <a:rPr lang="en-US" dirty="0" smtClean="0"/>
              <a:t>for the </a:t>
            </a:r>
            <a:r>
              <a:rPr lang="en-US" dirty="0"/>
              <a:t>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/>
              <a:t>Please respond at: </a:t>
            </a:r>
            <a:r>
              <a:rPr lang="en-US" dirty="0">
                <a:latin typeface="Courier"/>
              </a:rPr>
              <a:t>pollev.com/</a:t>
            </a:r>
            <a:r>
              <a:rPr lang="en-US" dirty="0" err="1">
                <a:latin typeface="Courier"/>
              </a:rPr>
              <a:t>jrbrad</a:t>
            </a:r>
            <a:endParaRPr lang="en-US" dirty="0">
              <a:latin typeface="Courier"/>
            </a:endParaRPr>
          </a:p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</a:t>
            </a:r>
            <a:r>
              <a:rPr lang="en-US" dirty="0" smtClean="0"/>
              <a:t>is 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(code you can’t see, but you can use)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math.ceil()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ceiling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math.floor()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floor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5188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Statement for keyboard input: </a:t>
            </a:r>
          </a:p>
          <a:p>
            <a:pPr lvl="1">
              <a:spcBef>
                <a:spcPts val="0"/>
              </a:spcBef>
            </a:pPr>
            <a:r>
              <a:rPr lang="en-US" sz="44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Assigns input to a variable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0138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30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30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30-1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6" y="274638"/>
            <a:ext cx="8053431" cy="944562"/>
          </a:xfrm>
        </p:spPr>
        <p:txBody>
          <a:bodyPr/>
          <a:lstStyle/>
          <a:p>
            <a:r>
              <a:rPr lang="en-US" dirty="0" smtClean="0"/>
              <a:t>Essential 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Programming environments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into the Spyder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66857"/>
              </p:ext>
            </p:extLst>
          </p:nvPr>
        </p:nvGraphicFramePr>
        <p:xfrm>
          <a:off x="1138366" y="124791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Exclusive Or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000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446601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446601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if-elif-else</a:t>
            </a:r>
            <a:r>
              <a:rPr lang="en-US" dirty="0" smtClean="0"/>
              <a:t>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colons after each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2 or 4 spaces, some environments require 4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program in Jupyter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2918755"/>
          </a:xfrm>
        </p:spPr>
        <p:txBody>
          <a:bodyPr/>
          <a:lstStyle/>
          <a:p>
            <a:r>
              <a:rPr lang="en-US" dirty="0" smtClean="0"/>
              <a:t>Another conditional statement</a:t>
            </a:r>
          </a:p>
          <a:p>
            <a:r>
              <a:rPr lang="en-US" dirty="0"/>
              <a:t>When there is a chance a statement will cause (throw) an error,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822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7052"/>
            <a:ext cx="7772400" cy="4666614"/>
          </a:xfrm>
        </p:spPr>
        <p:txBody>
          <a:bodyPr/>
          <a:lstStyle/>
          <a:p>
            <a:r>
              <a:rPr lang="en-US" dirty="0" smtClean="0"/>
              <a:t>Will this code always work?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Hint.  Try this conversion in a Jupyter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How could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be used to improve this code?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6299"/>
            <a:ext cx="8170877" cy="144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572" y="407102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302"/>
            <a:ext cx="8086987" cy="4678363"/>
          </a:xfrm>
        </p:spPr>
        <p:txBody>
          <a:bodyPr/>
          <a:lstStyle/>
          <a:p>
            <a:r>
              <a:rPr lang="en-US" dirty="0" smtClean="0"/>
              <a:t>Fix all variables: 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/>
              <a:t> </a:t>
            </a:r>
            <a:r>
              <a:rPr lang="en-US" dirty="0" smtClean="0"/>
              <a:t>instances: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4" y="1659830"/>
            <a:ext cx="464536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detect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Some development environments require 4 spaces of indentation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40-41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""“</a:t>
            </a:r>
          </a:p>
          <a:p>
            <a:pPr lvl="1"/>
            <a:r>
              <a:rPr lang="en-US" dirty="0" smtClean="0"/>
              <a:t>In both Spyder and Jupyter (all Python programs)</a:t>
            </a:r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80316</TotalTime>
  <Words>11216</Words>
  <Application>Microsoft Office PowerPoint</Application>
  <PresentationFormat>On-screen Show (4:3)</PresentationFormat>
  <Paragraphs>2593</Paragraphs>
  <Slides>315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315</vt:i4>
      </vt:variant>
    </vt:vector>
  </HeadingPairs>
  <TitlesOfParts>
    <vt:vector size="323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This Course</vt:lpstr>
      <vt:lpstr>Internet Connection</vt:lpstr>
      <vt:lpstr>Reference Book</vt:lpstr>
      <vt:lpstr>Computer Programming</vt:lpstr>
      <vt:lpstr>Why Program… in Python?</vt:lpstr>
      <vt:lpstr>Essential Programming Concepts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How to Create Programs</vt:lpstr>
      <vt:lpstr>Python (Anaconda) Installation</vt:lpstr>
      <vt:lpstr>Python (Anaconda) Installation</vt:lpstr>
      <vt:lpstr>Anaconda</vt:lpstr>
      <vt:lpstr>Python Versions</vt:lpstr>
      <vt:lpstr>Course Material Set-Up</vt:lpstr>
      <vt:lpstr>Course Material Set-Up</vt:lpstr>
      <vt:lpstr>Course Material Set-Up</vt:lpstr>
      <vt:lpstr>Blackboard Course Site</vt:lpstr>
      <vt:lpstr>Jupyter Notebook Set-up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Shortcuts/Hot Keys</vt:lpstr>
      <vt:lpstr>Jupyter Shortcuts/Hot Keys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Exercises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Typical Errors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In-Class Exercise</vt:lpstr>
      <vt:lpstr>In-Class Exercise</vt:lpstr>
      <vt:lpstr>Function Output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Debugging</vt:lpstr>
      <vt:lpstr>Beware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Exercise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In-Class Exercise</vt:lpstr>
      <vt:lpstr>Lists</vt:lpstr>
      <vt:lpstr>Lists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Lists, Loops, and Variable Names</vt:lpstr>
      <vt:lpstr>Loops</vt:lpstr>
      <vt:lpstr>In-Class Exercise</vt:lpstr>
      <vt:lpstr>Loops</vt:lpstr>
      <vt:lpstr>In-Class Exercise</vt:lpstr>
      <vt:lpstr>Loops</vt:lpstr>
      <vt:lpstr>Loops</vt:lpstr>
      <vt:lpstr>Loops</vt:lpstr>
      <vt:lpstr>Loops</vt:lpstr>
      <vt:lpstr>For Loops—Summary </vt:lpstr>
      <vt:lpstr>Exercise</vt:lpstr>
      <vt:lpstr>Loops</vt:lpstr>
      <vt:lpstr>In-Class 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Formatting Numerical Values</vt:lpstr>
      <vt:lpstr>Formatting Numerical Quantities</vt:lpstr>
      <vt:lpstr>Formatting Numerical Quantities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  <vt:lpstr>Machine Precision</vt:lpstr>
      <vt:lpstr>Machine Precision</vt:lpstr>
      <vt:lpstr>Machine Precision</vt:lpstr>
      <vt:lpstr>Machine Precision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1951</cp:revision>
  <cp:lastPrinted>2016-08-15T15:26:34Z</cp:lastPrinted>
  <dcterms:created xsi:type="dcterms:W3CDTF">2012-09-09T17:18:59Z</dcterms:created>
  <dcterms:modified xsi:type="dcterms:W3CDTF">2019-08-12T02:30:47Z</dcterms:modified>
</cp:coreProperties>
</file>